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sldIdLst>
    <p:sldId id="1140" r:id="rId2"/>
    <p:sldId id="266" r:id="rId3"/>
    <p:sldId id="1146" r:id="rId4"/>
    <p:sldId id="267" r:id="rId5"/>
    <p:sldId id="269" r:id="rId6"/>
    <p:sldId id="268" r:id="rId7"/>
    <p:sldId id="1147" r:id="rId8"/>
    <p:sldId id="1145" r:id="rId9"/>
    <p:sldId id="272" r:id="rId10"/>
    <p:sldId id="114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3"/>
  </p:normalViewPr>
  <p:slideViewPr>
    <p:cSldViewPr snapToGrid="0">
      <p:cViewPr varScale="1">
        <p:scale>
          <a:sx n="150" d="100"/>
          <a:sy n="150" d="100"/>
        </p:scale>
        <p:origin x="42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>
            <a:spLocks/>
          </p:cNvSpPr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8A9741E7-E957-8C40-A368-DEBA26916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A18077A6-1E40-6948-9671-1F2915EE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  <a:uFillTx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uFillTx/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uFillTx/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  <a:uFillTx/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  <a:uFillTx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53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9144000" cy="1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874" y="356259"/>
            <a:ext cx="2150957" cy="411755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691071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4706" y="1351784"/>
            <a:ext cx="5197079" cy="377309"/>
          </a:xfrm>
        </p:spPr>
        <p:txBody>
          <a:bodyPr tIns="0" bIns="0" anchor="b">
            <a:noAutofit/>
          </a:bodyPr>
          <a:lstStyle>
            <a:lvl1pPr>
              <a:defRPr sz="21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64706" y="1742258"/>
            <a:ext cx="5197079" cy="260836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15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64706" y="3583344"/>
            <a:ext cx="5197079" cy="1111073"/>
          </a:xfrm>
        </p:spPr>
        <p:txBody>
          <a:bodyPr anchor="t">
            <a:noAutofit/>
          </a:bodyPr>
          <a:lstStyle>
            <a:lvl1pPr marL="0" indent="0">
              <a:buNone/>
              <a:defRPr sz="105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64706" y="3226375"/>
            <a:ext cx="5197079" cy="317768"/>
          </a:xfrm>
        </p:spPr>
        <p:txBody>
          <a:bodyPr anchor="t">
            <a:noAutofit/>
          </a:bodyPr>
          <a:lstStyle>
            <a:lvl1pPr marL="0" indent="0">
              <a:buNone/>
              <a:defRPr sz="15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7910" y="1396604"/>
            <a:ext cx="2528888" cy="32873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64706" y="2042295"/>
            <a:ext cx="5197079" cy="1019749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050" dirty="0"/>
            </a:lvl1pPr>
          </a:lstStyle>
          <a:p>
            <a:pPr marL="259556" lvl="0" indent="-259556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9935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467826" y="1244339"/>
            <a:ext cx="8208348" cy="3391161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90" r:id="rId2"/>
    <p:sldLayoutId id="2147483691" r:id="rId3"/>
    <p:sldLayoutId id="2147483687" r:id="rId4"/>
    <p:sldLayoutId id="2147483688" r:id="rId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Introduction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70760996-35AC-4E48-83D6-99282F382DA8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</p:txBody>
      </p:sp>
    </p:spTree>
    <p:extLst>
      <p:ext uri="{BB962C8B-B14F-4D97-AF65-F5344CB8AC3E}">
        <p14:creationId xmlns:p14="http://schemas.microsoft.com/office/powerpoint/2010/main" val="15699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&amp; Partner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it-IT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Introduction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226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8177" y="1237479"/>
            <a:ext cx="5693569" cy="6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500" y="2112111"/>
            <a:ext cx="5915638" cy="69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 rotWithShape="1">
          <a:blip r:embed="rId4"/>
          <a:srcRect r="810" b="10270"/>
          <a:stretch/>
        </p:blipFill>
        <p:spPr bwMode="auto">
          <a:xfrm>
            <a:off x="2977204" y="2970396"/>
            <a:ext cx="5654542" cy="673060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</p:spPr>
      </p:pic>
      <p:sp>
        <p:nvSpPr>
          <p:cNvPr id="605" name="Rectangle 604"/>
          <p:cNvSpPr>
            <a:spLocks/>
          </p:cNvSpPr>
          <p:nvPr/>
        </p:nvSpPr>
        <p:spPr>
          <a:xfrm>
            <a:off x="2615649" y="620234"/>
            <a:ext cx="6306159" cy="4100620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It</a:t>
            </a:r>
            <a:r>
              <a:rPr lang="it-IT" dirty="0">
                <a:uFillTx/>
              </a:rPr>
              <a:t>'</a:t>
            </a:r>
            <a:r>
              <a:rPr lang="en-US" altLang="ja-JP" dirty="0">
                <a:uFillTx/>
              </a:rPr>
              <a:t>s a streaming world …</a:t>
            </a:r>
            <a:endParaRPr lang="en-US" dirty="0">
              <a:uFillTx/>
            </a:endParaRPr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Off-shore oil operations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Smart Cities</a:t>
            </a:r>
          </a:p>
          <a:p>
            <a:pPr marL="95250" indent="0">
              <a:buNone/>
            </a:pPr>
            <a:endParaRPr lang="en-US" dirty="0">
              <a:uFillTx/>
            </a:endParaRPr>
          </a:p>
          <a:p>
            <a:r>
              <a:rPr lang="en-US" dirty="0">
                <a:uFillTx/>
              </a:rPr>
              <a:t>Social networks</a:t>
            </a:r>
          </a:p>
          <a:p>
            <a:endParaRPr lang="en-US" dirty="0">
              <a:uFillTx/>
            </a:endParaRPr>
          </a:p>
          <a:p>
            <a:endParaRPr lang="en-US" dirty="0">
              <a:uFillTx/>
            </a:endParaRPr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702BE032-13C7-0141-8C3E-4BB3DE23C05C}"/>
              </a:ext>
            </a:extLst>
          </p:cNvPr>
          <p:cNvGrpSpPr/>
          <p:nvPr/>
        </p:nvGrpSpPr>
        <p:grpSpPr>
          <a:xfrm rot="16200000">
            <a:off x="8199423" y="2862673"/>
            <a:ext cx="1265079" cy="215444"/>
            <a:chOff x="806734" y="4046186"/>
            <a:chExt cx="1694728" cy="288614"/>
          </a:xfrm>
        </p:grpSpPr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6C389B07-DC8E-6B4D-9E85-8B358145A782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528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EA4F9A82-F98F-8E40-BE2F-8818F7FF0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DF5EA581-483F-804E-AEA6-3911FD7CE23C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5A232260-FACC-064D-80C8-21D16E72F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SF 2020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CB5E1A1-9610-6B4F-ACA3-BC7866CE0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190" name="Group 346"/>
          <p:cNvGrpSpPr/>
          <p:nvPr/>
        </p:nvGrpSpPr>
        <p:grpSpPr>
          <a:xfrm>
            <a:off x="5717192" y="1202034"/>
            <a:ext cx="2892028" cy="566486"/>
            <a:chOff x="4976592" y="4471950"/>
            <a:chExt cx="3856037" cy="932958"/>
          </a:xfrm>
        </p:grpSpPr>
        <p:sp>
          <p:nvSpPr>
            <p:cNvPr id="221454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5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6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7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8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9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0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1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2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3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4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5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6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7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8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9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0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1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2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3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4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5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6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7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8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9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0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1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2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3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4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5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6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7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8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9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0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1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2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3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4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5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6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7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8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9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0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1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2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3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4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5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6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7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8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9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0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1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2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3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4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5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6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7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8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9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0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1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2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3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4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5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6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7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8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9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0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1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2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3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4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5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6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7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8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9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0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1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2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3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4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5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6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7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8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9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0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1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2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3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4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5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6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7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8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9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0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1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2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3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4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5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6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7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8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9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0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1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2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3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4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5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6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7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8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9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0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1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2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3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4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5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6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7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8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9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0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1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2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3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4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5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6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7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8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9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0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1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2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3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4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5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6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7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8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9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0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1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2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3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4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5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6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7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8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9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0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1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2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3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4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5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6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7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8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9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0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1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2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3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4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5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6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7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8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9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0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1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2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3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4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5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6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7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8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9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0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1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2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3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4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5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6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7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8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9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0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1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2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3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4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5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6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7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8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9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0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1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2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3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4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5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6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7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8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9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0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1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2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3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4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5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6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7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8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9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0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1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2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3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4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5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6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7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8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9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0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1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2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3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4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5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6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7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8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9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grpSp>
        <p:nvGrpSpPr>
          <p:cNvPr id="221191" name="Group 347"/>
          <p:cNvGrpSpPr/>
          <p:nvPr/>
        </p:nvGrpSpPr>
        <p:grpSpPr>
          <a:xfrm>
            <a:off x="2801351" y="1204413"/>
            <a:ext cx="2892029" cy="567451"/>
            <a:chOff x="4976592" y="4471950"/>
            <a:chExt cx="3856037" cy="932958"/>
          </a:xfrm>
        </p:grpSpPr>
        <p:sp>
          <p:nvSpPr>
            <p:cNvPr id="221198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199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0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1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2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3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4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5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6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7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8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9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0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1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2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3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4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5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6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7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8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9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0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1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2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3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4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5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6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7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8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9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0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1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2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3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4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5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6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7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8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9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0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1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2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3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4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5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6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7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8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9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0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1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2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3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4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5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6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7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8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9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0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1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2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3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4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5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6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7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8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9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0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1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2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3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4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5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6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7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8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9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0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1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2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3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4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5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6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7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8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9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0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1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2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3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4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5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6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7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8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9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0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1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2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3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4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5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6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7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8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9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0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1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2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3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4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5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6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7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8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9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0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1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2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3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4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5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6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7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8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9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0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1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2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3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4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5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6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7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8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9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0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1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2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3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4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5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6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7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8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9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0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1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2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3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4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5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6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7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8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9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0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1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2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3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4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5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6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7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8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9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0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1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2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3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4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5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6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7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8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9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0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1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2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3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4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5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6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7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8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9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0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1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2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3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4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5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6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7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8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9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0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1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2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3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4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5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6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7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8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9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0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1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2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3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4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5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6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7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8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9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0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1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2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3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4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5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6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7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8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9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0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1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2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3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4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5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6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7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8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9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0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1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2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3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4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5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6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7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8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9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0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1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2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3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sp>
        <p:nvSpPr>
          <p:cNvPr id="605" name="Rectangle 604"/>
          <p:cNvSpPr>
            <a:spLocks/>
          </p:cNvSpPr>
          <p:nvPr/>
        </p:nvSpPr>
        <p:spPr>
          <a:xfrm>
            <a:off x="2606592" y="1153456"/>
            <a:ext cx="1410238" cy="1008774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uFillTx/>
              </a:rPr>
              <a:t>… full of …</a:t>
            </a:r>
            <a:endParaRPr lang="en-US" dirty="0">
              <a:uFillTx/>
            </a:endParaRPr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uFillTx/>
              </a:rPr>
              <a:t>data streams</a:t>
            </a:r>
            <a:r>
              <a:rPr lang="en-US" b="1" dirty="0">
                <a:solidFill>
                  <a:schemeClr val="bg1"/>
                </a:solidFill>
                <a:uFillTx/>
              </a:rPr>
              <a:t>,</a:t>
            </a:r>
          </a:p>
          <a:p>
            <a:r>
              <a:rPr lang="en-US" b="1" dirty="0">
                <a:solidFill>
                  <a:schemeClr val="accent1"/>
                </a:solidFill>
                <a:uFillTx/>
              </a:rPr>
              <a:t>time series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endParaRPr lang="en-US" b="1" dirty="0">
              <a:solidFill>
                <a:schemeClr val="accent1"/>
              </a:solidFill>
              <a:uFillTx/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metrics</a:t>
            </a:r>
            <a:r>
              <a:rPr lang="en-US" b="1" dirty="0">
                <a:solidFill>
                  <a:schemeClr val="bg1"/>
                </a:solidFill>
              </a:rPr>
              <a:t>, and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  <a:uFillTx/>
              </a:rPr>
              <a:t>events</a:t>
            </a:r>
            <a:r>
              <a:rPr lang="en-US" dirty="0">
                <a:uFillTx/>
              </a:rPr>
              <a:t>!</a:t>
            </a:r>
          </a:p>
          <a:p>
            <a:endParaRPr lang="en-US" dirty="0">
              <a:uFillTx/>
            </a:endParaRPr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702BE032-13C7-0141-8C3E-4BB3DE23C05C}"/>
              </a:ext>
            </a:extLst>
          </p:cNvPr>
          <p:cNvGrpSpPr/>
          <p:nvPr/>
        </p:nvGrpSpPr>
        <p:grpSpPr>
          <a:xfrm rot="16200000">
            <a:off x="8157958" y="3681272"/>
            <a:ext cx="1265079" cy="215444"/>
            <a:chOff x="806734" y="4046186"/>
            <a:chExt cx="1694728" cy="288614"/>
          </a:xfrm>
        </p:grpSpPr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6C389B07-DC8E-6B4D-9E85-8B358145A782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528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EA4F9A82-F98F-8E40-BE2F-8818F7FF0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DF5EA581-483F-804E-AEA6-3911FD7CE23C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pic>
        <p:nvPicPr>
          <p:cNvPr id="530" name="Google Shape;320;p33" descr="Screen Shot 2016-01-24 at 10.15.11 PM.png">
            <a:extLst>
              <a:ext uri="{FF2B5EF4-FFF2-40B4-BE49-F238E27FC236}">
                <a16:creationId xmlns:a16="http://schemas.microsoft.com/office/drawing/2014/main" id="{62F33F53-2499-A048-B842-D88B58771F6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2459" y="1921460"/>
            <a:ext cx="2543170" cy="111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310;p31" descr="Image">
            <a:extLst>
              <a:ext uri="{FF2B5EF4-FFF2-40B4-BE49-F238E27FC236}">
                <a16:creationId xmlns:a16="http://schemas.microsoft.com/office/drawing/2014/main" id="{0AEC33F6-E996-2343-9740-9ECD1F8DD562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4840" y="1921460"/>
            <a:ext cx="2714289" cy="1111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32" name="Google Shape;325;p34" descr="search-and-tail-02_normal.png">
            <a:extLst>
              <a:ext uri="{FF2B5EF4-FFF2-40B4-BE49-F238E27FC236}">
                <a16:creationId xmlns:a16="http://schemas.microsoft.com/office/drawing/2014/main" id="{79241479-A1BA-3F43-BC93-A07D28C6375B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279"/>
          <a:stretch/>
        </p:blipFill>
        <p:spPr>
          <a:xfrm>
            <a:off x="3194840" y="3188559"/>
            <a:ext cx="5400788" cy="12226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33" name="Footer Placeholder 1">
            <a:extLst>
              <a:ext uri="{FF2B5EF4-FFF2-40B4-BE49-F238E27FC236}">
                <a16:creationId xmlns:a16="http://schemas.microsoft.com/office/drawing/2014/main" id="{00EF1B0A-623E-D642-AFB3-D9E1169985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34" name="Slide Number Placeholder 2">
            <a:extLst>
              <a:ext uri="{FF2B5EF4-FFF2-40B4-BE49-F238E27FC236}">
                <a16:creationId xmlns:a16="http://schemas.microsoft.com/office/drawing/2014/main" id="{8C904593-D822-4943-93BF-07325D7E5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50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2">
            <a:extLst>
              <a:ext uri="{FF2B5EF4-FFF2-40B4-BE49-F238E27FC236}">
                <a16:creationId xmlns:a16="http://schemas.microsoft.com/office/drawing/2014/main" id="{39827C00-1FF5-3F4D-834A-AFEB5901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8177" y="1237479"/>
            <a:ext cx="5693569" cy="6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Picture 5">
            <a:extLst>
              <a:ext uri="{FF2B5EF4-FFF2-40B4-BE49-F238E27FC236}">
                <a16:creationId xmlns:a16="http://schemas.microsoft.com/office/drawing/2014/main" id="{1876C532-1BBB-FF4D-9DA0-2DEBCC2E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500" y="2112111"/>
            <a:ext cx="5915638" cy="69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Picture 3">
            <a:extLst>
              <a:ext uri="{FF2B5EF4-FFF2-40B4-BE49-F238E27FC236}">
                <a16:creationId xmlns:a16="http://schemas.microsoft.com/office/drawing/2014/main" id="{41560827-BD28-BB4F-9E2A-3322BA5DC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810" b="10270"/>
          <a:stretch/>
        </p:blipFill>
        <p:spPr bwMode="auto">
          <a:xfrm>
            <a:off x="2977204" y="2970396"/>
            <a:ext cx="5654542" cy="673060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</p:spPr>
      </p:pic>
      <p:sp>
        <p:nvSpPr>
          <p:cNvPr id="1570" name="Rectangle 1569">
            <a:extLst>
              <a:ext uri="{FF2B5EF4-FFF2-40B4-BE49-F238E27FC236}">
                <a16:creationId xmlns:a16="http://schemas.microsoft.com/office/drawing/2014/main" id="{46D64BB4-0399-C341-970A-1194A49C64EA}"/>
              </a:ext>
            </a:extLst>
          </p:cNvPr>
          <p:cNvSpPr>
            <a:spLocks/>
          </p:cNvSpPr>
          <p:nvPr/>
        </p:nvSpPr>
        <p:spPr>
          <a:xfrm>
            <a:off x="2615649" y="620234"/>
            <a:ext cx="6306159" cy="4100620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looking for historical descriptive analysis …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>
          <a:xfrm>
            <a:off x="463541" y="1116419"/>
            <a:ext cx="8208348" cy="3519081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en-GB" dirty="0"/>
              <a:t>What is the average time to failure </a:t>
            </a:r>
            <a:br>
              <a:rPr lang="en-GB" dirty="0"/>
            </a:br>
            <a:r>
              <a:rPr lang="en-GB" dirty="0"/>
              <a:t>for the different brands of turbine in use?</a:t>
            </a:r>
          </a:p>
          <a:p>
            <a:pPr>
              <a:spcBef>
                <a:spcPts val="1400"/>
              </a:spcBef>
            </a:pPr>
            <a:r>
              <a:rPr lang="en-GB" dirty="0"/>
              <a:t>What is the maximum delay of </a:t>
            </a:r>
            <a:br>
              <a:rPr lang="en-GB" dirty="0"/>
            </a:br>
            <a:r>
              <a:rPr lang="en-GB" dirty="0"/>
              <a:t>the public transport per city district?</a:t>
            </a:r>
          </a:p>
          <a:p>
            <a:pPr>
              <a:spcBef>
                <a:spcPts val="1400"/>
              </a:spcBef>
            </a:pPr>
            <a:r>
              <a:rPr lang="en-GB" dirty="0"/>
              <a:t>Which content features are correlated</a:t>
            </a:r>
            <a:br>
              <a:rPr lang="en-GB" dirty="0"/>
            </a:br>
            <a:r>
              <a:rPr lang="en-GB" dirty="0"/>
              <a:t>to high impact posts?</a:t>
            </a:r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6B8962BC-9B28-FC4C-AF12-DDB71FDDB5E4}"/>
              </a:ext>
            </a:extLst>
          </p:cNvPr>
          <p:cNvGrpSpPr/>
          <p:nvPr/>
        </p:nvGrpSpPr>
        <p:grpSpPr>
          <a:xfrm rot="16200000">
            <a:off x="8199423" y="2862673"/>
            <a:ext cx="1265079" cy="215444"/>
            <a:chOff x="806734" y="4046186"/>
            <a:chExt cx="1694728" cy="288614"/>
          </a:xfrm>
        </p:grpSpPr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172A4FCA-E7A3-B943-9EF0-95BDDFEDC23D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530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C4CFCF64-F8B4-5D4E-866F-94B7D098A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12018FEF-6CD1-2B4C-80FE-E05AABEEDC72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0885FB8B-681F-1A4C-A3C8-DBD81C08C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81D4C4F-3CA1-674B-96B2-F0238B928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505BDB5-048F-734C-9713-DB0916F4C86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261257" y="-646995"/>
            <a:ext cx="8643258" cy="5922232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970D9B1-A1FD-7641-B63E-E6429A479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1C9012B-40FD-F842-BB18-C86C1F668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2">
            <a:extLst>
              <a:ext uri="{FF2B5EF4-FFF2-40B4-BE49-F238E27FC236}">
                <a16:creationId xmlns:a16="http://schemas.microsoft.com/office/drawing/2014/main" id="{723D52EF-9791-9641-B419-9A9656F7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8177" y="1237479"/>
            <a:ext cx="5693569" cy="6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Picture 5">
            <a:extLst>
              <a:ext uri="{FF2B5EF4-FFF2-40B4-BE49-F238E27FC236}">
                <a16:creationId xmlns:a16="http://schemas.microsoft.com/office/drawing/2014/main" id="{C7C4C62F-AD02-4A45-9495-6AAB42094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500" y="2112111"/>
            <a:ext cx="5915638" cy="69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Picture 3">
            <a:extLst>
              <a:ext uri="{FF2B5EF4-FFF2-40B4-BE49-F238E27FC236}">
                <a16:creationId xmlns:a16="http://schemas.microsoft.com/office/drawing/2014/main" id="{198BDF47-5642-1440-89CD-262DFA9D6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810" b="10270"/>
          <a:stretch/>
        </p:blipFill>
        <p:spPr bwMode="auto">
          <a:xfrm>
            <a:off x="2977204" y="2970396"/>
            <a:ext cx="5654542" cy="673060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CAFA9C80-CDF3-DB43-BB7C-E908D9F66CE2}"/>
              </a:ext>
            </a:extLst>
          </p:cNvPr>
          <p:cNvSpPr>
            <a:spLocks/>
          </p:cNvSpPr>
          <p:nvPr/>
        </p:nvSpPr>
        <p:spPr>
          <a:xfrm>
            <a:off x="2615649" y="620234"/>
            <a:ext cx="6306159" cy="4100620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struggling with prescriptive analysis …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>
          <a:xfrm>
            <a:off x="463541" y="1105787"/>
            <a:ext cx="8208348" cy="3529714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en-GB" dirty="0"/>
              <a:t>What is the expected time to failure when that turbine</a:t>
            </a:r>
            <a:br>
              <a:rPr lang="en-GB" dirty="0"/>
            </a:br>
            <a:r>
              <a:rPr lang="en-GB" dirty="0"/>
              <a:t>starts to vibrate as detected in the last 10 minutes? </a:t>
            </a:r>
          </a:p>
          <a:p>
            <a:pPr>
              <a:spcBef>
                <a:spcPts val="1400"/>
              </a:spcBef>
            </a:pPr>
            <a:r>
              <a:rPr lang="en-GB" dirty="0"/>
              <a:t>Can I get to that meeting in the next</a:t>
            </a:r>
            <a:br>
              <a:rPr lang="en-GB" dirty="0"/>
            </a:br>
            <a:r>
              <a:rPr lang="en-GB" dirty="0"/>
              <a:t>15 min using public transport?</a:t>
            </a:r>
          </a:p>
          <a:p>
            <a:pPr>
              <a:spcBef>
                <a:spcPts val="1400"/>
              </a:spcBef>
            </a:pPr>
            <a:r>
              <a:rPr lang="en-GB" dirty="0"/>
              <a:t>Who is driving the discussion </a:t>
            </a:r>
            <a:br>
              <a:rPr lang="en-GB" dirty="0"/>
            </a:br>
            <a:r>
              <a:rPr lang="en-GB" dirty="0"/>
              <a:t>about the top 10 emerging topics?</a:t>
            </a:r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F26F089C-7624-EE4C-AA6A-AE827C657B4A}"/>
              </a:ext>
            </a:extLst>
          </p:cNvPr>
          <p:cNvGrpSpPr/>
          <p:nvPr/>
        </p:nvGrpSpPr>
        <p:grpSpPr>
          <a:xfrm rot="16200000">
            <a:off x="8199423" y="2862673"/>
            <a:ext cx="1265079" cy="215444"/>
            <a:chOff x="806734" y="4046186"/>
            <a:chExt cx="1694728" cy="288614"/>
          </a:xfrm>
        </p:grpSpPr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1653E104-C043-FC41-BE1D-933C858AB31D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531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70BA93C7-7C89-E245-B15B-048B4237A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42DBE65C-9C7D-3048-8340-B8235BB78D16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1828DA51-81EC-F548-83F4-3A39C679E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642002F-699B-0F4F-8382-A31338C33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505BDB5-048F-734C-9713-DB0916F4C86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261257" y="-646995"/>
            <a:ext cx="8643258" cy="592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208C8-E734-384F-A1E5-47F33521B5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19739" y="-559908"/>
            <a:ext cx="8463520" cy="5799079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0C2F95F-528D-B345-9645-B37794B4A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418ADBE-7548-124A-9037-4FB1092B3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41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llpaper Auto, Lightning, Machine, Movie, Fantasy, Back to the future,  DeLorean DMC-12, Art, Art, The film, Auto, Lightning, DeLorean, DMC-12,  Fiction, Machine images for desktop, section фильмы - download">
            <a:extLst>
              <a:ext uri="{FF2B5EF4-FFF2-40B4-BE49-F238E27FC236}">
                <a16:creationId xmlns:a16="http://schemas.microsoft.com/office/drawing/2014/main" id="{26AA7F9F-B259-2E45-89DE-9C4B52867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06"/>
          <a:stretch/>
        </p:blipFill>
        <p:spPr bwMode="auto">
          <a:xfrm>
            <a:off x="1038610" y="1194848"/>
            <a:ext cx="7223647" cy="3447972"/>
          </a:xfrm>
          <a:prstGeom prst="rect">
            <a:avLst/>
          </a:prstGeom>
          <a:gradFill flip="none" rotWithShape="1">
            <a:gsLst>
              <a:gs pos="35000">
                <a:schemeClr val="tx1">
                  <a:lumMod val="75000"/>
                  <a:lumOff val="25000"/>
                  <a:alpha val="0"/>
                </a:schemeClr>
              </a:gs>
              <a:gs pos="71000">
                <a:srgbClr val="202024"/>
              </a:gs>
              <a:gs pos="74000">
                <a:srgbClr val="202024"/>
              </a:gs>
              <a:gs pos="76000">
                <a:srgbClr val="20202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3CC3FC6-9659-B14D-9E11-2199B8F0D6ED}"/>
              </a:ext>
            </a:extLst>
          </p:cNvPr>
          <p:cNvSpPr/>
          <p:nvPr/>
        </p:nvSpPr>
        <p:spPr>
          <a:xfrm>
            <a:off x="-443268" y="304801"/>
            <a:ext cx="10180320" cy="5059680"/>
          </a:xfrm>
          <a:prstGeom prst="ellipse">
            <a:avLst/>
          </a:prstGeom>
          <a:gradFill flip="none" rotWithShape="1">
            <a:gsLst>
              <a:gs pos="35000">
                <a:schemeClr val="tx1">
                  <a:lumMod val="75000"/>
                  <a:lumOff val="25000"/>
                  <a:alpha val="0"/>
                </a:schemeClr>
              </a:gs>
              <a:gs pos="71000">
                <a:srgbClr val="202024"/>
              </a:gs>
              <a:gs pos="74000">
                <a:srgbClr val="202024"/>
              </a:gs>
              <a:gs pos="76000">
                <a:srgbClr val="20202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to act in time</a:t>
            </a:r>
            <a:endParaRPr lang="en-US" dirty="0">
              <a:uFillTx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74E8ECD-4D0D-CE48-8F10-382793ADE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E3C2827-2A97-034D-ABB6-9BE0A7DFB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07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uFillTx/>
              </a:rPr>
              <a:t>… </a:t>
            </a:r>
            <a:r>
              <a:rPr lang="it-IT" dirty="0" err="1">
                <a:uFillTx/>
              </a:rPr>
              <a:t>while</a:t>
            </a:r>
            <a:r>
              <a:rPr lang="it-IT" dirty="0">
                <a:uFillTx/>
              </a:rPr>
              <a:t> </a:t>
            </a:r>
            <a:r>
              <a:rPr lang="it-IT" dirty="0" err="1">
                <a:uFillTx/>
              </a:rPr>
              <a:t>taking</a:t>
            </a:r>
            <a:r>
              <a:rPr lang="it-IT" dirty="0">
                <a:uFillTx/>
              </a:rPr>
              <a:t> data-</a:t>
            </a:r>
            <a:r>
              <a:rPr lang="it-IT" dirty="0" err="1">
                <a:uFillTx/>
              </a:rPr>
              <a:t>driven</a:t>
            </a:r>
            <a:r>
              <a:rPr lang="it-IT" dirty="0">
                <a:uFillTx/>
              </a:rPr>
              <a:t> </a:t>
            </a:r>
            <a:r>
              <a:rPr lang="it-IT" dirty="0" err="1">
                <a:uFillTx/>
              </a:rPr>
              <a:t>decisions</a:t>
            </a:r>
            <a:endParaRPr lang="en-US" dirty="0">
              <a:uFillTx/>
            </a:endParaRPr>
          </a:p>
        </p:txBody>
      </p:sp>
      <p:sp>
        <p:nvSpPr>
          <p:cNvPr id="50" name="Rectangle 49"/>
          <p:cNvSpPr>
            <a:spLocks/>
          </p:cNvSpPr>
          <p:nvPr/>
        </p:nvSpPr>
        <p:spPr>
          <a:xfrm>
            <a:off x="5628368" y="1392557"/>
            <a:ext cx="775172" cy="2780657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>
            <a:spLocks/>
          </p:cNvSpPr>
          <p:nvPr/>
        </p:nvSpPr>
        <p:spPr>
          <a:xfrm>
            <a:off x="538385" y="1392557"/>
            <a:ext cx="775172" cy="2780657"/>
          </a:xfrm>
          <a:prstGeom prst="rect">
            <a:avLst/>
          </a:prstGeom>
          <a:solidFill>
            <a:srgbClr val="FFFFFF">
              <a:lumMod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entagon 51"/>
          <p:cNvSpPr>
            <a:spLocks/>
          </p:cNvSpPr>
          <p:nvPr/>
        </p:nvSpPr>
        <p:spPr>
          <a:xfrm>
            <a:off x="1315455" y="1957531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>
            <a:spLocks/>
          </p:cNvSpPr>
          <p:nvPr/>
        </p:nvSpPr>
        <p:spPr>
          <a:xfrm>
            <a:off x="6372809" y="1392557"/>
            <a:ext cx="775172" cy="27806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Pentagon 53"/>
          <p:cNvSpPr>
            <a:spLocks/>
          </p:cNvSpPr>
          <p:nvPr/>
        </p:nvSpPr>
        <p:spPr>
          <a:xfrm>
            <a:off x="1315455" y="1392557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Pentagon 54"/>
          <p:cNvSpPr>
            <a:spLocks/>
          </p:cNvSpPr>
          <p:nvPr/>
        </p:nvSpPr>
        <p:spPr>
          <a:xfrm>
            <a:off x="1315455" y="2522506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Pentagon 55"/>
          <p:cNvSpPr>
            <a:spLocks/>
          </p:cNvSpPr>
          <p:nvPr/>
        </p:nvSpPr>
        <p:spPr>
          <a:xfrm>
            <a:off x="1315455" y="3086427"/>
            <a:ext cx="4563554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Pentagon 56"/>
          <p:cNvSpPr>
            <a:spLocks/>
          </p:cNvSpPr>
          <p:nvPr/>
        </p:nvSpPr>
        <p:spPr>
          <a:xfrm>
            <a:off x="1315455" y="3651402"/>
            <a:ext cx="5307857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entagon 57"/>
          <p:cNvSpPr>
            <a:spLocks/>
          </p:cNvSpPr>
          <p:nvPr/>
        </p:nvSpPr>
        <p:spPr>
          <a:xfrm>
            <a:off x="1315455" y="1391248"/>
            <a:ext cx="2213890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Pentagon 58"/>
          <p:cNvSpPr>
            <a:spLocks/>
          </p:cNvSpPr>
          <p:nvPr/>
        </p:nvSpPr>
        <p:spPr>
          <a:xfrm>
            <a:off x="1315454" y="1952499"/>
            <a:ext cx="2752255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Pentagon 59"/>
          <p:cNvSpPr>
            <a:spLocks/>
          </p:cNvSpPr>
          <p:nvPr/>
        </p:nvSpPr>
        <p:spPr>
          <a:xfrm>
            <a:off x="1315454" y="2520143"/>
            <a:ext cx="3497266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>
            <a:spLocks/>
          </p:cNvSpPr>
          <p:nvPr/>
        </p:nvSpPr>
        <p:spPr>
          <a:xfrm rot="5400000">
            <a:off x="6377100" y="2677393"/>
            <a:ext cx="738848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8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</a:t>
            </a:r>
            <a:endParaRPr lang="en-US" sz="1800" kern="1200" dirty="0">
              <a:solidFill>
                <a:srgbClr val="000000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 rot="5400000">
            <a:off x="609809" y="2648196"/>
            <a:ext cx="606099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8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1300445" y="1338083"/>
            <a:ext cx="1286635" cy="5218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1300444" y="1922132"/>
            <a:ext cx="1614747" cy="4918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</a:t>
            </a: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1300444" y="2490367"/>
            <a:ext cx="1614748" cy="470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</a:t>
            </a: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/>
          <p:cNvSpPr txBox="1">
            <a:spLocks/>
          </p:cNvSpPr>
          <p:nvPr/>
        </p:nvSpPr>
        <p:spPr>
          <a:xfrm rot="5400000">
            <a:off x="5549141" y="2652882"/>
            <a:ext cx="965421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8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</a:t>
            </a:r>
            <a:endParaRPr lang="en-US" sz="1800" kern="1200" dirty="0">
              <a:solidFill>
                <a:srgbClr val="000000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>
            <a:spLocks/>
          </p:cNvSpPr>
          <p:nvPr/>
        </p:nvSpPr>
        <p:spPr>
          <a:xfrm>
            <a:off x="1314292" y="3103352"/>
            <a:ext cx="2753417" cy="106290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>
            <a:spLocks/>
          </p:cNvSpPr>
          <p:nvPr/>
        </p:nvSpPr>
        <p:spPr>
          <a:xfrm>
            <a:off x="1321907" y="3365962"/>
            <a:ext cx="1707793" cy="5374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Prescriptive</a:t>
            </a:r>
            <a:r>
              <a:rPr lang="en-US" sz="1600" kern="120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600" kern="1200" dirty="0">
              <a:solidFill>
                <a:srgbClr val="000000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/>
          <p:cNvSpPr txBox="1">
            <a:spLocks/>
          </p:cNvSpPr>
          <p:nvPr/>
        </p:nvSpPr>
        <p:spPr>
          <a:xfrm>
            <a:off x="4052171" y="3198925"/>
            <a:ext cx="1425190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/>
          <p:cNvSpPr txBox="1">
            <a:spLocks/>
          </p:cNvSpPr>
          <p:nvPr/>
        </p:nvSpPr>
        <p:spPr>
          <a:xfrm>
            <a:off x="4052170" y="3794317"/>
            <a:ext cx="1713641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/>
          <p:cNvSpPr txBox="1">
            <a:spLocks/>
          </p:cNvSpPr>
          <p:nvPr/>
        </p:nvSpPr>
        <p:spPr>
          <a:xfrm>
            <a:off x="2303995" y="4316129"/>
            <a:ext cx="775172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kern="1200" dirty="0">
                <a:solidFill>
                  <a:schemeClr val="bg1"/>
                </a:solidFill>
                <a:uFillTx/>
                <a:latin typeface="Calibri" panose="020F0502020204030204"/>
                <a:ea typeface="+mn-ea"/>
                <a:cs typeface="+mn-cs"/>
              </a:rPr>
              <a:t>Machine-centered</a:t>
            </a: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4628283" y="4316129"/>
            <a:ext cx="2988307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kern="1200" dirty="0">
                <a:solidFill>
                  <a:schemeClr val="bg1"/>
                </a:solidFill>
                <a:uFillTx/>
                <a:latin typeface="Calibri" panose="020F0502020204030204"/>
                <a:ea typeface="+mn-ea"/>
                <a:cs typeface="+mn-cs"/>
              </a:rPr>
              <a:t>Human-Centered</a:t>
            </a:r>
          </a:p>
        </p:txBody>
      </p:sp>
      <p:sp>
        <p:nvSpPr>
          <p:cNvPr id="74" name="Rectangle 73"/>
          <p:cNvSpPr>
            <a:spLocks/>
          </p:cNvSpPr>
          <p:nvPr/>
        </p:nvSpPr>
        <p:spPr>
          <a:xfrm>
            <a:off x="7682021" y="1890692"/>
            <a:ext cx="12170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  <a:uFillTx/>
              </a:rPr>
              <a:t>historical </a:t>
            </a:r>
          </a:p>
          <a:p>
            <a:r>
              <a:rPr lang="en-US" sz="1900" dirty="0">
                <a:solidFill>
                  <a:schemeClr val="accent2"/>
                </a:solidFill>
                <a:uFillTx/>
              </a:rPr>
              <a:t>analysis</a:t>
            </a:r>
          </a:p>
        </p:txBody>
      </p:sp>
      <p:sp>
        <p:nvSpPr>
          <p:cNvPr id="75" name="Rectangle 74"/>
          <p:cNvSpPr>
            <a:spLocks/>
          </p:cNvSpPr>
          <p:nvPr/>
        </p:nvSpPr>
        <p:spPr>
          <a:xfrm>
            <a:off x="7641781" y="3161849"/>
            <a:ext cx="14556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  <a:uFillTx/>
              </a:rPr>
              <a:t>reactive decisions</a:t>
            </a:r>
          </a:p>
        </p:txBody>
      </p:sp>
      <p:sp>
        <p:nvSpPr>
          <p:cNvPr id="76" name="Right Brace 75"/>
          <p:cNvSpPr>
            <a:spLocks/>
          </p:cNvSpPr>
          <p:nvPr/>
        </p:nvSpPr>
        <p:spPr>
          <a:xfrm>
            <a:off x="7228104" y="1391248"/>
            <a:ext cx="405873" cy="1384609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7" name="Right Brace 76"/>
          <p:cNvSpPr>
            <a:spLocks/>
          </p:cNvSpPr>
          <p:nvPr/>
        </p:nvSpPr>
        <p:spPr>
          <a:xfrm>
            <a:off x="7228104" y="2775857"/>
            <a:ext cx="405873" cy="1397357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8" name="Rectangle 77"/>
          <p:cNvSpPr>
            <a:spLocks/>
          </p:cNvSpPr>
          <p:nvPr/>
        </p:nvSpPr>
        <p:spPr>
          <a:xfrm>
            <a:off x="424872" y="4172653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uFillTx/>
              </a:rPr>
              <a:t>[</a:t>
            </a:r>
            <a:r>
              <a:rPr lang="it-IT" sz="1100" dirty="0" err="1">
                <a:solidFill>
                  <a:schemeClr val="bg1"/>
                </a:solidFill>
                <a:uFillTx/>
              </a:rPr>
              <a:t>src</a:t>
            </a:r>
            <a:r>
              <a:rPr lang="it-IT" sz="1100" dirty="0">
                <a:solidFill>
                  <a:schemeClr val="bg1"/>
                </a:solidFill>
                <a:uFillTx/>
              </a:rPr>
              <a:t>. </a:t>
            </a:r>
            <a:r>
              <a:rPr lang="it-IT" sz="1100" dirty="0" err="1">
                <a:solidFill>
                  <a:schemeClr val="bg1"/>
                </a:solidFill>
                <a:uFillTx/>
              </a:rPr>
              <a:t>Gartner</a:t>
            </a:r>
            <a:r>
              <a:rPr lang="it-IT" sz="1100" dirty="0">
                <a:solidFill>
                  <a:schemeClr val="bg1"/>
                </a:solidFill>
                <a:uFillTx/>
              </a:rPr>
              <a:t>]</a:t>
            </a:r>
            <a:endParaRPr lang="en-US" sz="1100" dirty="0">
              <a:solidFill>
                <a:schemeClr val="bg1"/>
              </a:solidFill>
              <a:uFillTx/>
            </a:endParaRPr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1963204" y="4376219"/>
            <a:ext cx="159489" cy="148242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80" name="Rectangle 79"/>
          <p:cNvSpPr>
            <a:spLocks/>
          </p:cNvSpPr>
          <p:nvPr/>
        </p:nvSpPr>
        <p:spPr>
          <a:xfrm>
            <a:off x="2183240" y="4376219"/>
            <a:ext cx="159489" cy="148242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81" name="Rectangle 80"/>
          <p:cNvSpPr>
            <a:spLocks/>
          </p:cNvSpPr>
          <p:nvPr/>
        </p:nvSpPr>
        <p:spPr>
          <a:xfrm>
            <a:off x="4272791" y="4376219"/>
            <a:ext cx="159489" cy="14824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82" name="Rectangle 81"/>
          <p:cNvSpPr>
            <a:spLocks/>
          </p:cNvSpPr>
          <p:nvPr/>
        </p:nvSpPr>
        <p:spPr>
          <a:xfrm>
            <a:off x="4509257" y="4376219"/>
            <a:ext cx="159489" cy="14824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5CD00BF7-784B-134D-BD3A-31014A50F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CCE48DE8-F5FD-EB4E-9364-2BBC6BF0C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/>
      <p:bldP spid="64" grpId="0"/>
      <p:bldP spid="65" grpId="0"/>
      <p:bldP spid="67" grpId="0" animBg="1"/>
      <p:bldP spid="68" grpId="0"/>
      <p:bldP spid="69" grpId="0"/>
      <p:bldP spid="70" grpId="0"/>
      <p:bldP spid="74" grpId="0"/>
      <p:bldP spid="75" grpId="0"/>
      <p:bldP spid="76" grpId="0" animBg="1"/>
      <p:bldP spid="77" grpId="0" animBg="1"/>
    </p:bldLst>
  </p:timing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</TotalTime>
  <Words>439</Words>
  <Application>Microsoft Macintosh PowerPoint</Application>
  <PresentationFormat>On-screen Show (16:9)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Helvetica Neue</vt:lpstr>
      <vt:lpstr>Helvetica Neue Light</vt:lpstr>
      <vt:lpstr>Merriweather Sans</vt:lpstr>
      <vt:lpstr>Rubik</vt:lpstr>
      <vt:lpstr>Rubik Medium</vt:lpstr>
      <vt:lpstr>InfluxDays Template</vt:lpstr>
      <vt:lpstr>Introduction</vt:lpstr>
      <vt:lpstr>It's a streaming world …</vt:lpstr>
      <vt:lpstr>… full of …</vt:lpstr>
      <vt:lpstr>… looking for historical descriptive analysis …</vt:lpstr>
      <vt:lpstr>PowerPoint Presentation</vt:lpstr>
      <vt:lpstr>… struggling with prescriptive analysis …</vt:lpstr>
      <vt:lpstr>PowerPoint Presentation</vt:lpstr>
      <vt:lpstr>… to act in time</vt:lpstr>
      <vt:lpstr>… while taking data-driven decisions</vt:lpstr>
      <vt:lpstr>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40</cp:revision>
  <dcterms:modified xsi:type="dcterms:W3CDTF">2020-10-12T13:09:23Z</dcterms:modified>
</cp:coreProperties>
</file>